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8" r:id="rId2"/>
    <p:sldMasterId id="2147484074" r:id="rId3"/>
  </p:sldMasterIdLst>
  <p:notesMasterIdLst>
    <p:notesMasterId r:id="rId8"/>
  </p:notesMasterIdLst>
  <p:handoutMasterIdLst>
    <p:handoutMasterId r:id="rId9"/>
  </p:handoutMasterIdLst>
  <p:sldIdLst>
    <p:sldId id="275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419EC0-B317-838C-70A7-901523520DB7}" name="Mads Mathias Jensen (FT)" initials="MJ" userId="S::MJEN@ftnet.dk::5bb1e5a9-6fb1-42d4-bf3b-46fd0f662e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455" autoAdjust="0"/>
  </p:normalViewPr>
  <p:slideViewPr>
    <p:cSldViewPr snapToGrid="0" showGuides="1">
      <p:cViewPr varScale="1">
        <p:scale>
          <a:sx n="82" d="100"/>
          <a:sy n="82" d="100"/>
        </p:scale>
        <p:origin x="17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da-DK" smtClean="0"/>
              <a:t>19-12-2024</a:t>
            </a:fld>
            <a:endParaRPr lang="da-DK" dirty="0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da-DK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da-DK" smtClean="0"/>
              <a:pPr/>
              <a:t>19-12-2024</a:t>
            </a:fld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da-DK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8978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12" hidden="1">
            <a:extLst>
              <a:ext uri="{FF2B5EF4-FFF2-40B4-BE49-F238E27FC236}">
                <a16:creationId xmlns:a16="http://schemas.microsoft.com/office/drawing/2014/main" id="{CF0C5AFB-BF5D-46B2-9AA3-BE5FB2FC37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8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53" name="Slide Number Placeholder 13" hidden="1">
            <a:extLst>
              <a:ext uri="{FF2B5EF4-FFF2-40B4-BE49-F238E27FC236}">
                <a16:creationId xmlns:a16="http://schemas.microsoft.com/office/drawing/2014/main" id="{08C0D827-DB05-4CBE-8E48-0F5EE637F6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9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pic>
        <p:nvPicPr>
          <p:cNvPr id="54" name="Baggrund_rod5">
            <a:extLst>
              <a:ext uri="{FF2B5EF4-FFF2-40B4-BE49-F238E27FC236}">
                <a16:creationId xmlns:a16="http://schemas.microsoft.com/office/drawing/2014/main" id="{3494EA9B-4C9B-4BC8-92DF-E9FD5E8CEAA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8D0C239-4C55-4F60-A639-E5984764D6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887" y="2505456"/>
            <a:ext cx="11025188" cy="982140"/>
          </a:xfrm>
        </p:spPr>
        <p:txBody>
          <a:bodyPr anchor="b"/>
          <a:lstStyle>
            <a:lvl1pPr algn="l"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76987D9-80B8-4BD8-91BE-7D08B6E750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9125" y="3487596"/>
            <a:ext cx="11029950" cy="912954"/>
          </a:xfrm>
        </p:spPr>
        <p:txBody>
          <a:bodyPr/>
          <a:lstStyle>
            <a:lvl1pPr marL="0" indent="0">
              <a:buNone/>
              <a:defRPr sz="6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9371C06-F2C1-4FEF-A0E7-34E706A606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7" y="4974222"/>
            <a:ext cx="5472113" cy="28834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Tilføj navn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D22190-64DB-4AAE-B871-487FE02BE5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255" y="367661"/>
            <a:ext cx="1995490" cy="624900"/>
          </a:xfrm>
          <a:prstGeom prst="rect">
            <a:avLst/>
          </a:prstGeom>
        </p:spPr>
      </p:pic>
      <p:sp>
        <p:nvSpPr>
          <p:cNvPr id="37" name="Date Placeholder 36">
            <a:extLst>
              <a:ext uri="{FF2B5EF4-FFF2-40B4-BE49-F238E27FC236}">
                <a16:creationId xmlns:a16="http://schemas.microsoft.com/office/drawing/2014/main" id="{9EEEA3E1-12DF-4EE2-985A-CF1683CA8CD8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619125" y="5262562"/>
            <a:ext cx="5472113" cy="2772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490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Tilføj dato</a:t>
            </a:r>
          </a:p>
        </p:txBody>
      </p:sp>
      <p:sp>
        <p:nvSpPr>
          <p:cNvPr id="4" name="FLD_PresentationTitle" hidden="1"/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5" name="Slide Number Placeholder 4" hidden="1"/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solidFill>
                  <a:schemeClr val="accent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</p:spPr>
        <p:txBody>
          <a:bodyPr tIns="648000" anchor="ctr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E580C4F-1149-4B05-8FF7-5F4249E1DE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" y="1736726"/>
            <a:ext cx="4938713" cy="4525962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Char char="​"/>
              <a:defRPr sz="2800" i="1">
                <a:solidFill>
                  <a:srgbClr val="404040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 sz="1400" i="1">
                <a:solidFill>
                  <a:srgbClr val="404040"/>
                </a:solidFill>
              </a:defRPr>
            </a:lvl2pPr>
            <a:lvl3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6pPr>
            <a:lvl7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7pPr>
            <a:lvl8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8pPr>
            <a:lvl9pPr marL="0" indent="0">
              <a:spcAft>
                <a:spcPts val="600"/>
              </a:spcAft>
              <a:buFont typeface="Arial" panose="020B0604020202020204" pitchFamily="34" charset="0"/>
              <a:buChar char="​"/>
              <a:defRPr lang="da-DK" sz="1400" b="0" i="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a-DK" dirty="0"/>
              <a:t>Klik for at tilføje citat. Tryk Enter og Tab for at tilføje navn</a:t>
            </a:r>
          </a:p>
          <a:p>
            <a:pPr lvl="1"/>
            <a:r>
              <a:rPr lang="da-DK" dirty="0"/>
              <a:t>Navn</a:t>
            </a:r>
          </a:p>
          <a:p>
            <a:pPr lvl="2"/>
            <a:r>
              <a:rPr lang="da-DK" dirty="0"/>
              <a:t>3</a:t>
            </a:r>
          </a:p>
          <a:p>
            <a:pPr lvl="3"/>
            <a:r>
              <a:rPr lang="da-DK" dirty="0"/>
              <a:t>4</a:t>
            </a:r>
          </a:p>
          <a:p>
            <a:pPr lvl="4"/>
            <a:r>
              <a:rPr lang="da-DK" dirty="0"/>
              <a:t>5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  <a:p>
            <a:pPr lvl="8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384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Tilføj dato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62D851-59F9-4388-B7EC-FED580430F56}"/>
              </a:ext>
            </a:extLst>
          </p:cNvPr>
          <p:cNvCxnSpPr>
            <a:cxnSpLocks/>
          </p:cNvCxnSpPr>
          <p:nvPr userDrawn="1"/>
        </p:nvCxnSpPr>
        <p:spPr>
          <a:xfrm>
            <a:off x="0" y="3395662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7D72C5B-7F7E-4841-964E-1DEDE954BF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20850" y="3562350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1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30157DC-6F1C-41D5-A2E1-02847813D6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4425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79B8F69E-8F45-4858-865A-188E184F16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8725" y="2531269"/>
            <a:ext cx="819944" cy="716756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299478EE-670F-4EDC-BA33-554246F2AA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45234" y="1326630"/>
            <a:ext cx="2066925" cy="969169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37628746-B083-4E21-955D-5848D906FC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86028" y="3562350"/>
            <a:ext cx="819944" cy="716756"/>
          </a:xfrm>
          <a:solidFill>
            <a:schemeClr val="accent5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A272179B-5090-492B-B7B8-0AECD45668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62537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0B5030F6-DD3E-443D-8C96-9ECA564DF5E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75922" y="2531269"/>
            <a:ext cx="819944" cy="716756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5A7B8A4F-070A-4829-9443-FC95FAF346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52431" y="1326630"/>
            <a:ext cx="2066925" cy="969169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CBE1B23B-6CD1-4E08-B116-5DEB2E5658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559" y="3562350"/>
            <a:ext cx="819944" cy="71675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E2894C8C-41BE-4F15-B049-A313B3D0DCD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805068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cxnSp>
        <p:nvCxnSpPr>
          <p:cNvPr id="2" name="Lige forbindelse 8">
            <a:extLst>
              <a:ext uri="{FF2B5EF4-FFF2-40B4-BE49-F238E27FC236}">
                <a16:creationId xmlns:a16="http://schemas.microsoft.com/office/drawing/2014/main" id="{59356A24-FEA3-BB6E-49E2-08A946A66AFE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note">
            <a:extLst>
              <a:ext uri="{FF2B5EF4-FFF2-40B4-BE49-F238E27FC236}">
                <a16:creationId xmlns:a16="http://schemas.microsoft.com/office/drawing/2014/main" id="{B8179F6E-FD7E-00C2-F0CA-2F04A7ADAB7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742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e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Tilføj dato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62D851-59F9-4388-B7EC-FED580430F56}"/>
              </a:ext>
            </a:extLst>
          </p:cNvPr>
          <p:cNvCxnSpPr>
            <a:cxnSpLocks/>
          </p:cNvCxnSpPr>
          <p:nvPr userDrawn="1"/>
        </p:nvCxnSpPr>
        <p:spPr>
          <a:xfrm>
            <a:off x="0" y="3395662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7D72C5B-7F7E-4841-964E-1DEDE954BF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20850" y="3562350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2019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30157DC-6F1C-41D5-A2E1-02847813D6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4425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5" name="Text Placeholder 21">
            <a:extLst>
              <a:ext uri="{FF2B5EF4-FFF2-40B4-BE49-F238E27FC236}">
                <a16:creationId xmlns:a16="http://schemas.microsoft.com/office/drawing/2014/main" id="{79B8F69E-8F45-4858-865A-188E184F16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68725" y="2531269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err="1"/>
              <a:t>xxxx</a:t>
            </a:r>
            <a:endParaRPr lang="da-DK" dirty="0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299478EE-670F-4EDC-BA33-554246F2AA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45234" y="1326630"/>
            <a:ext cx="2066925" cy="969169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7" name="Text Placeholder 21">
            <a:extLst>
              <a:ext uri="{FF2B5EF4-FFF2-40B4-BE49-F238E27FC236}">
                <a16:creationId xmlns:a16="http://schemas.microsoft.com/office/drawing/2014/main" id="{37628746-B083-4E21-955D-5848D906FC5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86028" y="3562350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err="1"/>
              <a:t>xxxx</a:t>
            </a:r>
            <a:endParaRPr lang="da-DK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A272179B-5090-492B-B7B8-0AECD45668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62537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29" name="Text Placeholder 21">
            <a:extLst>
              <a:ext uri="{FF2B5EF4-FFF2-40B4-BE49-F238E27FC236}">
                <a16:creationId xmlns:a16="http://schemas.microsoft.com/office/drawing/2014/main" id="{0B5030F6-DD3E-443D-8C96-9ECA564DF5E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75922" y="2531269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err="1"/>
              <a:t>xxxx</a:t>
            </a:r>
            <a:endParaRPr lang="da-DK" dirty="0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5A7B8A4F-070A-4829-9443-FC95FAF346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52431" y="1326630"/>
            <a:ext cx="2066925" cy="969169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CBE1B23B-6CD1-4E08-B116-5DEB2E5658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559" y="3562350"/>
            <a:ext cx="819944" cy="71675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err="1"/>
              <a:t>xxxx</a:t>
            </a:r>
            <a:endParaRPr lang="da-DK" dirty="0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E2894C8C-41BE-4F15-B049-A313B3D0DCD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805068" y="4469605"/>
            <a:ext cx="2066925" cy="969169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cxnSp>
        <p:nvCxnSpPr>
          <p:cNvPr id="2" name="Lige forbindelse 8">
            <a:extLst>
              <a:ext uri="{FF2B5EF4-FFF2-40B4-BE49-F238E27FC236}">
                <a16:creationId xmlns:a16="http://schemas.microsoft.com/office/drawing/2014/main" id="{6100B2E6-275C-1808-DEDC-11F06F9FFB3A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note">
            <a:extLst>
              <a:ext uri="{FF2B5EF4-FFF2-40B4-BE49-F238E27FC236}">
                <a16:creationId xmlns:a16="http://schemas.microsoft.com/office/drawing/2014/main" id="{8349C9FF-B4CE-F7BA-B5FE-4096D34A44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205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Tilføj dato</a:t>
            </a:r>
          </a:p>
        </p:txBody>
      </p:sp>
      <p:cxnSp>
        <p:nvCxnSpPr>
          <p:cNvPr id="6" name="Lige forbindelse 8">
            <a:extLst>
              <a:ext uri="{FF2B5EF4-FFF2-40B4-BE49-F238E27FC236}">
                <a16:creationId xmlns:a16="http://schemas.microsoft.com/office/drawing/2014/main" id="{28DEB4A6-889C-3C25-22E0-940672E5F732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 for at tilføje titel</a:t>
            </a:r>
            <a:endParaRPr lang="da-DK" dirty="0"/>
          </a:p>
        </p:txBody>
      </p:sp>
      <p:sp>
        <p:nvSpPr>
          <p:cNvPr id="9" name="Subtitle note">
            <a:extLst>
              <a:ext uri="{FF2B5EF4-FFF2-40B4-BE49-F238E27FC236}">
                <a16:creationId xmlns:a16="http://schemas.microsoft.com/office/drawing/2014/main" id="{DBE216E0-A21B-F1F6-9B50-619C3758E4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Tilføj dato</a:t>
            </a:r>
          </a:p>
        </p:txBody>
      </p:sp>
      <p:cxnSp>
        <p:nvCxnSpPr>
          <p:cNvPr id="5" name="Lige forbindelse 8">
            <a:extLst>
              <a:ext uri="{FF2B5EF4-FFF2-40B4-BE49-F238E27FC236}">
                <a16:creationId xmlns:a16="http://schemas.microsoft.com/office/drawing/2014/main" id="{3EE28D00-49FF-E890-AC05-A6CF5A0DADCC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note">
            <a:extLst>
              <a:ext uri="{FF2B5EF4-FFF2-40B4-BE49-F238E27FC236}">
                <a16:creationId xmlns:a16="http://schemas.microsoft.com/office/drawing/2014/main" id="{2C73535A-E5CF-F6B7-C777-350624C199E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Finanstilsynet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627076" y="499901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9" name="Text Box 2"/>
          <p:cNvSpPr txBox="1">
            <a:spLocks noChangeArrowheads="1"/>
          </p:cNvSpPr>
          <p:nvPr userDrawn="1"/>
        </p:nvSpPr>
        <p:spPr bwMode="auto">
          <a:xfrm>
            <a:off x="627076" y="1762879"/>
            <a:ext cx="228036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da-DK" altLang="da-DK" sz="16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SLIDES &amp; LAYOUTS</a:t>
            </a:r>
            <a:br>
              <a:rPr lang="da-DK" altLang="da-DK" sz="16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fanen for at indsætte nyt slide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4498494" y="1815926"/>
            <a:ext cx="219600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fanen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BILLEDER</a:t>
            </a:r>
            <a:endParaRPr lang="da-DK" sz="16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 userDrawn="1"/>
        </p:nvSpPr>
        <p:spPr bwMode="auto">
          <a:xfrm>
            <a:off x="8076214" y="1815926"/>
            <a:ext cx="235824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  <a:endParaRPr lang="da-DK" sz="16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b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8C8420-1956-4D8D-85A2-8D596BA13A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46955" y="3630765"/>
            <a:ext cx="257143" cy="28571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930DBB6-AA18-4CCC-8A74-1A211F07B4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631300" y="3147788"/>
            <a:ext cx="341204" cy="321707"/>
          </a:xfrm>
          <a:prstGeom prst="rect">
            <a:avLst/>
          </a:prstGeom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id="{0C22BDAC-B124-43F1-8284-B7ABECB11D4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2402" y="4525372"/>
            <a:ext cx="308589" cy="52803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33DEAD47-C86F-4141-B5C1-25878B1192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703714" y="2041703"/>
            <a:ext cx="496606" cy="1728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B1665661-0DB0-4C2E-A6CA-698F364812D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07444" y="3829283"/>
            <a:ext cx="366043" cy="48043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45B4842-526F-49BC-BF80-0BF98368A0C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47496" y="2863199"/>
            <a:ext cx="457143" cy="25714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E3AF786-FE3C-4952-BA84-3A083206C1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53376" y="5203140"/>
            <a:ext cx="475428" cy="17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25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i="0" u="none" noProof="0" dirty="0">
                <a:solidFill>
                  <a:schemeClr val="bg1"/>
                </a:solidFill>
              </a:rPr>
              <a:t> 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br>
              <a:rPr lang="da-DK" sz="2800" b="0" noProof="0" dirty="0">
                <a:solidFill>
                  <a:schemeClr val="bg1"/>
                </a:solidFill>
              </a:rPr>
            </a:b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B12B154D-76F1-409D-A798-AA5203EE7F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Tilføj dato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D212C3A-1726-4BC5-8AF1-72D08F63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989D5CFC-5012-4F36-B4E7-CE36F67C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662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rv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Baggrund_rod2" descr="A close up of a logo&#10;&#10;Description automatically generated">
            <a:extLst>
              <a:ext uri="{FF2B5EF4-FFF2-40B4-BE49-F238E27FC236}">
                <a16:creationId xmlns:a16="http://schemas.microsoft.com/office/drawing/2014/main" id="{D193F7FA-9F7E-4641-A411-1338A287F4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8D0C239-4C55-4F60-A639-E5984764D6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887" y="2690460"/>
            <a:ext cx="11025188" cy="797136"/>
          </a:xfrm>
        </p:spPr>
        <p:txBody>
          <a:bodyPr anchor="b"/>
          <a:lstStyle>
            <a:lvl1pPr algn="l"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76987D9-80B8-4BD8-91BE-7D08B6E750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9125" y="3487596"/>
            <a:ext cx="11029950" cy="912954"/>
          </a:xfrm>
        </p:spPr>
        <p:txBody>
          <a:bodyPr/>
          <a:lstStyle>
            <a:lvl1pPr marL="0" indent="0">
              <a:buNone/>
              <a:defRPr sz="6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9371C06-F2C1-4FEF-A0E7-34E706A606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7" y="4974222"/>
            <a:ext cx="5472113" cy="28834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Tilføj navn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D22190-64DB-4AAE-B871-487FE02BE5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255" y="367661"/>
            <a:ext cx="1995490" cy="624900"/>
          </a:xfrm>
          <a:prstGeom prst="rect">
            <a:avLst/>
          </a:prstGeom>
        </p:spPr>
      </p:pic>
      <p:sp>
        <p:nvSpPr>
          <p:cNvPr id="37" name="Date Placeholder 36">
            <a:extLst>
              <a:ext uri="{FF2B5EF4-FFF2-40B4-BE49-F238E27FC236}">
                <a16:creationId xmlns:a16="http://schemas.microsoft.com/office/drawing/2014/main" id="{9EEEA3E1-12DF-4EE2-985A-CF1683CA8CD8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619125" y="5262562"/>
            <a:ext cx="5472113" cy="2772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51" name="Footer Placeholder 12">
            <a:extLst>
              <a:ext uri="{FF2B5EF4-FFF2-40B4-BE49-F238E27FC236}">
                <a16:creationId xmlns:a16="http://schemas.microsoft.com/office/drawing/2014/main" id="{CF0C5AFB-BF5D-46B2-9AA3-BE5FB2FC3757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53" name="Slide Number Placeholder 13">
            <a:extLst>
              <a:ext uri="{FF2B5EF4-FFF2-40B4-BE49-F238E27FC236}">
                <a16:creationId xmlns:a16="http://schemas.microsoft.com/office/drawing/2014/main" id="{08C0D827-DB05-4CBE-8E48-0F5EE637F69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7971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9125" y="1737773"/>
            <a:ext cx="5143417" cy="4522788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981700" y="1737773"/>
            <a:ext cx="5667374" cy="452491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grpSp>
        <p:nvGrpSpPr>
          <p:cNvPr id="11" name="Splash" hidden="1">
            <a:extLst>
              <a:ext uri="{FF2B5EF4-FFF2-40B4-BE49-F238E27FC236}">
                <a16:creationId xmlns:a16="http://schemas.microsoft.com/office/drawing/2014/main" id="{A3399884-B23B-457D-B0F4-1BA57F477079}"/>
              </a:ext>
            </a:extLst>
          </p:cNvPr>
          <p:cNvGrpSpPr/>
          <p:nvPr userDrawn="1"/>
        </p:nvGrpSpPr>
        <p:grpSpPr>
          <a:xfrm>
            <a:off x="4115166" y="1852894"/>
            <a:ext cx="3961668" cy="3968656"/>
            <a:chOff x="3510438" y="628650"/>
            <a:chExt cx="5399913" cy="540943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2BCCF20-84F1-4EC1-B9EA-559E261EC570}"/>
                </a:ext>
              </a:extLst>
            </p:cNvPr>
            <p:cNvSpPr/>
            <p:nvPr/>
          </p:nvSpPr>
          <p:spPr>
            <a:xfrm>
              <a:off x="3510438" y="628650"/>
              <a:ext cx="5399913" cy="5399913"/>
            </a:xfrm>
            <a:custGeom>
              <a:avLst/>
              <a:gdLst>
                <a:gd name="connsiteX0" fmla="*/ 5399913 w 5399913"/>
                <a:gd name="connsiteY0" fmla="*/ 2699957 h 5399913"/>
                <a:gd name="connsiteX1" fmla="*/ 2699956 w 5399913"/>
                <a:gd name="connsiteY1" fmla="*/ 5399913 h 5399913"/>
                <a:gd name="connsiteX2" fmla="*/ 0 w 5399913"/>
                <a:gd name="connsiteY2" fmla="*/ 2699957 h 5399913"/>
                <a:gd name="connsiteX3" fmla="*/ 2699956 w 5399913"/>
                <a:gd name="connsiteY3" fmla="*/ 0 h 5399913"/>
                <a:gd name="connsiteX4" fmla="*/ 5399913 w 5399913"/>
                <a:gd name="connsiteY4" fmla="*/ 2699957 h 5399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9913" h="5399913">
                  <a:moveTo>
                    <a:pt x="5399913" y="2699957"/>
                  </a:moveTo>
                  <a:cubicBezTo>
                    <a:pt x="5399913" y="4191101"/>
                    <a:pt x="4191101" y="5399913"/>
                    <a:pt x="2699956" y="5399913"/>
                  </a:cubicBezTo>
                  <a:cubicBezTo>
                    <a:pt x="1208812" y="5399913"/>
                    <a:pt x="0" y="4191101"/>
                    <a:pt x="0" y="2699957"/>
                  </a:cubicBezTo>
                  <a:cubicBezTo>
                    <a:pt x="0" y="1208812"/>
                    <a:pt x="1208812" y="0"/>
                    <a:pt x="2699956" y="0"/>
                  </a:cubicBezTo>
                  <a:cubicBezTo>
                    <a:pt x="4191101" y="0"/>
                    <a:pt x="5399913" y="1208812"/>
                    <a:pt x="5399913" y="2699957"/>
                  </a:cubicBezTo>
                  <a:close/>
                </a:path>
              </a:pathLst>
            </a:custGeom>
            <a:solidFill>
              <a:srgbClr val="B434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6D519E9-1E8B-46BD-A46D-41E23E4416A6}"/>
                </a:ext>
              </a:extLst>
            </p:cNvPr>
            <p:cNvSpPr/>
            <p:nvPr/>
          </p:nvSpPr>
          <p:spPr>
            <a:xfrm>
              <a:off x="3996382" y="3713610"/>
              <a:ext cx="4894919" cy="2314953"/>
            </a:xfrm>
            <a:custGeom>
              <a:avLst/>
              <a:gdLst>
                <a:gd name="connsiteX0" fmla="*/ 4894919 w 4894919"/>
                <a:gd name="connsiteY0" fmla="*/ 0 h 2314953"/>
                <a:gd name="connsiteX1" fmla="*/ 4870633 w 4894919"/>
                <a:gd name="connsiteY1" fmla="*/ 159132 h 2314953"/>
                <a:gd name="connsiteX2" fmla="*/ 2225529 w 4894919"/>
                <a:gd name="connsiteY2" fmla="*/ 2314953 h 2314953"/>
                <a:gd name="connsiteX3" fmla="*/ 142112 w 4894919"/>
                <a:gd name="connsiteY3" fmla="*/ 1332420 h 2314953"/>
                <a:gd name="connsiteX4" fmla="*/ 0 w 4894919"/>
                <a:gd name="connsiteY4" fmla="*/ 1142376 h 2314953"/>
                <a:gd name="connsiteX5" fmla="*/ 1325512 w 4894919"/>
                <a:gd name="connsiteY5" fmla="*/ 607024 h 2314953"/>
                <a:gd name="connsiteX6" fmla="*/ 3417012 w 4894919"/>
                <a:gd name="connsiteY6" fmla="*/ 1006312 h 231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94919" h="2314953">
                  <a:moveTo>
                    <a:pt x="4894919" y="0"/>
                  </a:moveTo>
                  <a:lnTo>
                    <a:pt x="4870633" y="159132"/>
                  </a:lnTo>
                  <a:cubicBezTo>
                    <a:pt x="4618872" y="1389457"/>
                    <a:pt x="3530281" y="2314953"/>
                    <a:pt x="2225529" y="2314953"/>
                  </a:cubicBezTo>
                  <a:cubicBezTo>
                    <a:pt x="1386761" y="2314953"/>
                    <a:pt x="637324" y="1932478"/>
                    <a:pt x="142112" y="1332420"/>
                  </a:cubicBezTo>
                  <a:lnTo>
                    <a:pt x="0" y="1142376"/>
                  </a:lnTo>
                  <a:lnTo>
                    <a:pt x="1325512" y="607024"/>
                  </a:lnTo>
                  <a:lnTo>
                    <a:pt x="3417012" y="1006312"/>
                  </a:lnTo>
                  <a:close/>
                </a:path>
              </a:pathLst>
            </a:custGeom>
            <a:solidFill>
              <a:srgbClr val="CA6F7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4A34CEF-28A2-4545-938E-852F1A7D4CA8}"/>
                </a:ext>
              </a:extLst>
            </p:cNvPr>
            <p:cNvSpPr/>
            <p:nvPr/>
          </p:nvSpPr>
          <p:spPr>
            <a:xfrm>
              <a:off x="3843982" y="4298441"/>
              <a:ext cx="4747568" cy="1739647"/>
            </a:xfrm>
            <a:custGeom>
              <a:avLst/>
              <a:gdLst>
                <a:gd name="connsiteX0" fmla="*/ 3729315 w 4729193"/>
                <a:gd name="connsiteY0" fmla="*/ 0 h 1739647"/>
                <a:gd name="connsiteX1" fmla="*/ 4729193 w 4729193"/>
                <a:gd name="connsiteY1" fmla="*/ 335331 h 1739647"/>
                <a:gd name="connsiteX2" fmla="*/ 4599227 w 4729193"/>
                <a:gd name="connsiteY2" fmla="*/ 549262 h 1739647"/>
                <a:gd name="connsiteX3" fmla="*/ 2360380 w 4729193"/>
                <a:gd name="connsiteY3" fmla="*/ 1739647 h 1739647"/>
                <a:gd name="connsiteX4" fmla="*/ 121534 w 4729193"/>
                <a:gd name="connsiteY4" fmla="*/ 549262 h 1739647"/>
                <a:gd name="connsiteX5" fmla="*/ 0 w 4729193"/>
                <a:gd name="connsiteY5" fmla="*/ 349210 h 1739647"/>
                <a:gd name="connsiteX6" fmla="*/ 306791 w 4729193"/>
                <a:gd name="connsiteY6" fmla="*/ 190119 h 1739647"/>
                <a:gd name="connsiteX7" fmla="*/ 2100444 w 4729193"/>
                <a:gd name="connsiteY7" fmla="*/ 646462 h 1739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29193" h="1739647">
                  <a:moveTo>
                    <a:pt x="3729315" y="0"/>
                  </a:moveTo>
                  <a:lnTo>
                    <a:pt x="4729193" y="335331"/>
                  </a:lnTo>
                  <a:lnTo>
                    <a:pt x="4599227" y="549262"/>
                  </a:lnTo>
                  <a:cubicBezTo>
                    <a:pt x="4114025" y="1267455"/>
                    <a:pt x="3292346" y="1739647"/>
                    <a:pt x="2360380" y="1739647"/>
                  </a:cubicBezTo>
                  <a:cubicBezTo>
                    <a:pt x="1428415" y="1739647"/>
                    <a:pt x="606736" y="1267455"/>
                    <a:pt x="121534" y="549262"/>
                  </a:cubicBezTo>
                  <a:lnTo>
                    <a:pt x="0" y="349210"/>
                  </a:lnTo>
                  <a:lnTo>
                    <a:pt x="306791" y="190119"/>
                  </a:lnTo>
                  <a:lnTo>
                    <a:pt x="2100444" y="646462"/>
                  </a:lnTo>
                  <a:close/>
                </a:path>
              </a:pathLst>
            </a:custGeom>
            <a:solidFill>
              <a:srgbClr val="C15669">
                <a:alpha val="9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/>
            </a:p>
          </p:txBody>
        </p:sp>
      </p:grpSp>
    </p:spTree>
    <p:extLst>
      <p:ext uri="{BB962C8B-B14F-4D97-AF65-F5344CB8AC3E}">
        <p14:creationId xmlns:p14="http://schemas.microsoft.com/office/powerpoint/2010/main" val="1370926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347" y="595313"/>
            <a:ext cx="10998533" cy="101333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a-DK" noProof="0" dirty="0"/>
              <a:t>Klik for at tilføje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19125" y="1736725"/>
            <a:ext cx="11029950" cy="4525962"/>
          </a:xfrm>
        </p:spPr>
        <p:txBody>
          <a:bodyPr>
            <a:normAutofit/>
          </a:bodyPr>
          <a:lstStyle>
            <a:lvl1pPr marL="457200" indent="-457200"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1pPr>
            <a:lvl2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2pPr>
            <a:lvl3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3pPr>
            <a:lvl4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4pPr>
            <a:lvl5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5pPr>
            <a:lvl6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6pPr>
            <a:lvl7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7pPr>
            <a:lvl8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8pPr>
            <a:lvl9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2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, bille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770C21F-DF66-4A11-B56D-9A9784737D5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14" name="Slide Number Placeholder 13" hidden="1">
            <a:extLst>
              <a:ext uri="{FF2B5EF4-FFF2-40B4-BE49-F238E27FC236}">
                <a16:creationId xmlns:a16="http://schemas.microsoft.com/office/drawing/2014/main" id="{FD95D3B1-7454-4064-834A-BCCD3AB59E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8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2082"/>
            <a:ext cx="12192000" cy="6860082"/>
          </a:xfrm>
        </p:spPr>
        <p:txBody>
          <a:bodyPr lIns="144000" tIns="10800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her for at indsætte mørkt/lyst billede ved at gå i fanen Indsæt, billeder</a:t>
            </a:r>
          </a:p>
        </p:txBody>
      </p:sp>
      <p:sp>
        <p:nvSpPr>
          <p:cNvPr id="10" name="Logo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98256" y="367263"/>
            <a:ext cx="1995489" cy="6249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a-DK" noProof="0" dirty="0"/>
              <a:t>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57218BD-34DD-4273-AC16-082C3DB009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887" y="2690460"/>
            <a:ext cx="11025188" cy="797136"/>
          </a:xfrm>
        </p:spPr>
        <p:txBody>
          <a:bodyPr anchor="b"/>
          <a:lstStyle>
            <a:lvl1pPr algn="l">
              <a:defRPr sz="6600" b="1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DD23CDDB-D1F7-442F-B251-BACA354373A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9125" y="3487596"/>
            <a:ext cx="11029950" cy="912954"/>
          </a:xfrm>
        </p:spPr>
        <p:txBody>
          <a:bodyPr>
            <a:normAutofit/>
          </a:bodyPr>
          <a:lstStyle>
            <a:lvl1pPr marL="0" indent="0">
              <a:buNone/>
              <a:defRPr sz="6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Klik for at tilføje titel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5548388-BB22-4BD8-9F99-BAF3DBC22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7" y="4974222"/>
            <a:ext cx="5472113" cy="288340"/>
          </a:xfrm>
        </p:spPr>
        <p:txBody>
          <a:bodyPr>
            <a:norm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dirty="0"/>
              <a:t>Tilføj navn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188471-DCAD-445B-9506-84E8D8843281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19124" y="5262562"/>
            <a:ext cx="5472113" cy="27668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571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5B339484-AD32-3264-B81F-491D8A75781E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346" y="595313"/>
            <a:ext cx="11030400" cy="101333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a-DK" noProof="0" dirty="0"/>
              <a:t>Klik for at tilføje agenda titel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19125" y="1736725"/>
            <a:ext cx="11029950" cy="4320000"/>
          </a:xfrm>
        </p:spPr>
        <p:txBody>
          <a:bodyPr>
            <a:normAutofit/>
          </a:bodyPr>
          <a:lstStyle>
            <a:lvl1pPr marL="457200" indent="-457200">
              <a:spcAft>
                <a:spcPts val="600"/>
              </a:spcAft>
              <a:buFont typeface="+mj-lt"/>
              <a:buAutoNum type="arabicPeriod"/>
              <a:defRPr sz="2400" b="1">
                <a:solidFill>
                  <a:srgbClr val="404040"/>
                </a:solidFill>
              </a:defRPr>
            </a:lvl1pPr>
            <a:lvl2pPr marL="756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rgbClr val="404040"/>
                </a:solidFill>
              </a:defRPr>
            </a:lvl2pPr>
            <a:lvl3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3pPr>
            <a:lvl4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4pPr>
            <a:lvl5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5pPr>
            <a:lvl6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6pPr>
            <a:lvl7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7pPr>
            <a:lvl8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8pPr>
            <a:lvl9pPr marL="1044000" indent="-288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>
                <a:solidFill>
                  <a:srgbClr val="404040"/>
                </a:solidFill>
              </a:defRPr>
            </a:lvl9pPr>
          </a:lstStyle>
          <a:p>
            <a:pPr lvl="0"/>
            <a:r>
              <a:rPr lang="da-DK" noProof="0" dirty="0"/>
              <a:t>Klik for at tilføje agendapunkt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16" name="Subtitle note">
            <a:extLst>
              <a:ext uri="{FF2B5EF4-FFF2-40B4-BE49-F238E27FC236}">
                <a16:creationId xmlns:a16="http://schemas.microsoft.com/office/drawing/2014/main" id="{E6A41BB5-839A-B9B1-ADCF-1D886A5860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19831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Tilføj dato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B82E35-4100-4647-948B-83EB5AA456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2200" y="652463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1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24FC473-A2CF-40E9-9F6C-6A990E1B58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2200" y="2434955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2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A86CA40-E865-4650-8A7F-57003B6EE60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2200" y="4188419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3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FBD2A62-D657-4B8A-9B09-516C74F163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03257" y="652463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4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894C2002-F4AC-4B77-ABA8-6B18E3C5CC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03257" y="2434955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5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6D76A99-25C9-4B5C-87EB-2BBF4EEFACE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3257" y="4188419"/>
            <a:ext cx="1295400" cy="1519237"/>
          </a:xfrm>
        </p:spPr>
        <p:txBody>
          <a:bodyPr/>
          <a:lstStyle>
            <a:lvl1pPr marL="0" indent="0">
              <a:buNone/>
              <a:defRPr sz="13000">
                <a:solidFill>
                  <a:schemeClr val="accent6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/>
              <a:t>X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05A6AD2-81A8-4195-B7F3-415CB4B13C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76500" y="747713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6BDD3DC-9868-4A78-B2AC-197598CDE5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76500" y="2530205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8773F55A-1F61-4E2A-9058-D4C0D5263EA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4283669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4590792B-162B-49A2-8A3D-02DF63EE494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87301" y="747713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FA6DDA85-9BF3-4005-BF51-4815047059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87301" y="2530205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BA78637-2820-4617-93B7-987691C79B7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87301" y="4283669"/>
            <a:ext cx="3286041" cy="14239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rgbClr val="404040"/>
                </a:solidFill>
              </a:defRPr>
            </a:lvl1pPr>
          </a:lstStyle>
          <a:p>
            <a:pPr lvl="0"/>
            <a:r>
              <a:rPr lang="da-DK" dirty="0"/>
              <a:t>Tilføj tekst</a:t>
            </a:r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Finanstilsynet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‹nr.›</a:t>
            </a:fld>
            <a:endParaRPr lang="da-DK" dirty="0"/>
          </a:p>
        </p:txBody>
      </p:sp>
      <p:cxnSp>
        <p:nvCxnSpPr>
          <p:cNvPr id="2" name="Lige forbindelse 8">
            <a:extLst>
              <a:ext uri="{FF2B5EF4-FFF2-40B4-BE49-F238E27FC236}">
                <a16:creationId xmlns:a16="http://schemas.microsoft.com/office/drawing/2014/main" id="{45C91C9D-6627-AD80-DA83-1F31CF3A2BB2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note">
            <a:extLst>
              <a:ext uri="{FF2B5EF4-FFF2-40B4-BE49-F238E27FC236}">
                <a16:creationId xmlns:a16="http://schemas.microsoft.com/office/drawing/2014/main" id="{5E210684-3372-4975-C522-8F192D8BF5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335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cxnSp>
        <p:nvCxnSpPr>
          <p:cNvPr id="7" name="Lige forbindelse 8">
            <a:extLst>
              <a:ext uri="{FF2B5EF4-FFF2-40B4-BE49-F238E27FC236}">
                <a16:creationId xmlns:a16="http://schemas.microsoft.com/office/drawing/2014/main" id="{B1B99311-0C2C-AE48-1D2F-0D9559D83234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9125" y="1737773"/>
            <a:ext cx="11029949" cy="43200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0" name="Subtitle note">
            <a:extLst>
              <a:ext uri="{FF2B5EF4-FFF2-40B4-BE49-F238E27FC236}">
                <a16:creationId xmlns:a16="http://schemas.microsoft.com/office/drawing/2014/main" id="{9462B0A5-EBA4-C6C2-ED93-16CE05F5338E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cxnSp>
        <p:nvCxnSpPr>
          <p:cNvPr id="8" name="Lige forbindelse 8">
            <a:extLst>
              <a:ext uri="{FF2B5EF4-FFF2-40B4-BE49-F238E27FC236}">
                <a16:creationId xmlns:a16="http://schemas.microsoft.com/office/drawing/2014/main" id="{4CA36ECA-AA6C-4EED-634D-74EB61695BE1}"/>
              </a:ext>
            </a:extLst>
          </p:cNvPr>
          <p:cNvCxnSpPr>
            <a:cxnSpLocks/>
          </p:cNvCxnSpPr>
          <p:nvPr userDrawn="1"/>
        </p:nvCxnSpPr>
        <p:spPr>
          <a:xfrm>
            <a:off x="619124" y="6261530"/>
            <a:ext cx="110304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9125" y="1737773"/>
            <a:ext cx="5143417" cy="43200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981700" y="1737773"/>
            <a:ext cx="5667374" cy="432000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2" name="Subtitle note">
            <a:extLst>
              <a:ext uri="{FF2B5EF4-FFF2-40B4-BE49-F238E27FC236}">
                <a16:creationId xmlns:a16="http://schemas.microsoft.com/office/drawing/2014/main" id="{F5673543-39E8-6A4E-22CA-788FC79D5043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675075" y="6343200"/>
            <a:ext cx="797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2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  <p:grpSp>
        <p:nvGrpSpPr>
          <p:cNvPr id="11" name="Splash" hidden="1">
            <a:extLst>
              <a:ext uri="{FF2B5EF4-FFF2-40B4-BE49-F238E27FC236}">
                <a16:creationId xmlns:a16="http://schemas.microsoft.com/office/drawing/2014/main" id="{A3399884-B23B-457D-B0F4-1BA57F477079}"/>
              </a:ext>
            </a:extLst>
          </p:cNvPr>
          <p:cNvGrpSpPr/>
          <p:nvPr userDrawn="1"/>
        </p:nvGrpSpPr>
        <p:grpSpPr>
          <a:xfrm>
            <a:off x="4115166" y="1852894"/>
            <a:ext cx="3961668" cy="3968656"/>
            <a:chOff x="3510438" y="628650"/>
            <a:chExt cx="5399913" cy="540943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2BCCF20-84F1-4EC1-B9EA-559E261EC570}"/>
                </a:ext>
              </a:extLst>
            </p:cNvPr>
            <p:cNvSpPr/>
            <p:nvPr/>
          </p:nvSpPr>
          <p:spPr>
            <a:xfrm>
              <a:off x="3510438" y="628650"/>
              <a:ext cx="5399913" cy="5399913"/>
            </a:xfrm>
            <a:custGeom>
              <a:avLst/>
              <a:gdLst>
                <a:gd name="connsiteX0" fmla="*/ 5399913 w 5399913"/>
                <a:gd name="connsiteY0" fmla="*/ 2699957 h 5399913"/>
                <a:gd name="connsiteX1" fmla="*/ 2699956 w 5399913"/>
                <a:gd name="connsiteY1" fmla="*/ 5399913 h 5399913"/>
                <a:gd name="connsiteX2" fmla="*/ 0 w 5399913"/>
                <a:gd name="connsiteY2" fmla="*/ 2699957 h 5399913"/>
                <a:gd name="connsiteX3" fmla="*/ 2699956 w 5399913"/>
                <a:gd name="connsiteY3" fmla="*/ 0 h 5399913"/>
                <a:gd name="connsiteX4" fmla="*/ 5399913 w 5399913"/>
                <a:gd name="connsiteY4" fmla="*/ 2699957 h 5399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9913" h="5399913">
                  <a:moveTo>
                    <a:pt x="5399913" y="2699957"/>
                  </a:moveTo>
                  <a:cubicBezTo>
                    <a:pt x="5399913" y="4191101"/>
                    <a:pt x="4191101" y="5399913"/>
                    <a:pt x="2699956" y="5399913"/>
                  </a:cubicBezTo>
                  <a:cubicBezTo>
                    <a:pt x="1208812" y="5399913"/>
                    <a:pt x="0" y="4191101"/>
                    <a:pt x="0" y="2699957"/>
                  </a:cubicBezTo>
                  <a:cubicBezTo>
                    <a:pt x="0" y="1208812"/>
                    <a:pt x="1208812" y="0"/>
                    <a:pt x="2699956" y="0"/>
                  </a:cubicBezTo>
                  <a:cubicBezTo>
                    <a:pt x="4191101" y="0"/>
                    <a:pt x="5399913" y="1208812"/>
                    <a:pt x="5399913" y="2699957"/>
                  </a:cubicBezTo>
                  <a:close/>
                </a:path>
              </a:pathLst>
            </a:custGeom>
            <a:solidFill>
              <a:srgbClr val="B4344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6D519E9-1E8B-46BD-A46D-41E23E4416A6}"/>
                </a:ext>
              </a:extLst>
            </p:cNvPr>
            <p:cNvSpPr/>
            <p:nvPr/>
          </p:nvSpPr>
          <p:spPr>
            <a:xfrm>
              <a:off x="3996382" y="3713610"/>
              <a:ext cx="4894919" cy="2314953"/>
            </a:xfrm>
            <a:custGeom>
              <a:avLst/>
              <a:gdLst>
                <a:gd name="connsiteX0" fmla="*/ 4894919 w 4894919"/>
                <a:gd name="connsiteY0" fmla="*/ 0 h 2314953"/>
                <a:gd name="connsiteX1" fmla="*/ 4870633 w 4894919"/>
                <a:gd name="connsiteY1" fmla="*/ 159132 h 2314953"/>
                <a:gd name="connsiteX2" fmla="*/ 2225529 w 4894919"/>
                <a:gd name="connsiteY2" fmla="*/ 2314953 h 2314953"/>
                <a:gd name="connsiteX3" fmla="*/ 142112 w 4894919"/>
                <a:gd name="connsiteY3" fmla="*/ 1332420 h 2314953"/>
                <a:gd name="connsiteX4" fmla="*/ 0 w 4894919"/>
                <a:gd name="connsiteY4" fmla="*/ 1142376 h 2314953"/>
                <a:gd name="connsiteX5" fmla="*/ 1325512 w 4894919"/>
                <a:gd name="connsiteY5" fmla="*/ 607024 h 2314953"/>
                <a:gd name="connsiteX6" fmla="*/ 3417012 w 4894919"/>
                <a:gd name="connsiteY6" fmla="*/ 1006312 h 231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94919" h="2314953">
                  <a:moveTo>
                    <a:pt x="4894919" y="0"/>
                  </a:moveTo>
                  <a:lnTo>
                    <a:pt x="4870633" y="159132"/>
                  </a:lnTo>
                  <a:cubicBezTo>
                    <a:pt x="4618872" y="1389457"/>
                    <a:pt x="3530281" y="2314953"/>
                    <a:pt x="2225529" y="2314953"/>
                  </a:cubicBezTo>
                  <a:cubicBezTo>
                    <a:pt x="1386761" y="2314953"/>
                    <a:pt x="637324" y="1932478"/>
                    <a:pt x="142112" y="1332420"/>
                  </a:cubicBezTo>
                  <a:lnTo>
                    <a:pt x="0" y="1142376"/>
                  </a:lnTo>
                  <a:lnTo>
                    <a:pt x="1325512" y="607024"/>
                  </a:lnTo>
                  <a:lnTo>
                    <a:pt x="3417012" y="1006312"/>
                  </a:lnTo>
                  <a:close/>
                </a:path>
              </a:pathLst>
            </a:custGeom>
            <a:solidFill>
              <a:srgbClr val="CA6F7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4A34CEF-28A2-4545-938E-852F1A7D4CA8}"/>
                </a:ext>
              </a:extLst>
            </p:cNvPr>
            <p:cNvSpPr/>
            <p:nvPr/>
          </p:nvSpPr>
          <p:spPr>
            <a:xfrm>
              <a:off x="3843982" y="4298441"/>
              <a:ext cx="4747568" cy="1739647"/>
            </a:xfrm>
            <a:custGeom>
              <a:avLst/>
              <a:gdLst>
                <a:gd name="connsiteX0" fmla="*/ 3729315 w 4729193"/>
                <a:gd name="connsiteY0" fmla="*/ 0 h 1739647"/>
                <a:gd name="connsiteX1" fmla="*/ 4729193 w 4729193"/>
                <a:gd name="connsiteY1" fmla="*/ 335331 h 1739647"/>
                <a:gd name="connsiteX2" fmla="*/ 4599227 w 4729193"/>
                <a:gd name="connsiteY2" fmla="*/ 549262 h 1739647"/>
                <a:gd name="connsiteX3" fmla="*/ 2360380 w 4729193"/>
                <a:gd name="connsiteY3" fmla="*/ 1739647 h 1739647"/>
                <a:gd name="connsiteX4" fmla="*/ 121534 w 4729193"/>
                <a:gd name="connsiteY4" fmla="*/ 549262 h 1739647"/>
                <a:gd name="connsiteX5" fmla="*/ 0 w 4729193"/>
                <a:gd name="connsiteY5" fmla="*/ 349210 h 1739647"/>
                <a:gd name="connsiteX6" fmla="*/ 306791 w 4729193"/>
                <a:gd name="connsiteY6" fmla="*/ 190119 h 1739647"/>
                <a:gd name="connsiteX7" fmla="*/ 2100444 w 4729193"/>
                <a:gd name="connsiteY7" fmla="*/ 646462 h 1739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29193" h="1739647">
                  <a:moveTo>
                    <a:pt x="3729315" y="0"/>
                  </a:moveTo>
                  <a:lnTo>
                    <a:pt x="4729193" y="335331"/>
                  </a:lnTo>
                  <a:lnTo>
                    <a:pt x="4599227" y="549262"/>
                  </a:lnTo>
                  <a:cubicBezTo>
                    <a:pt x="4114025" y="1267455"/>
                    <a:pt x="3292346" y="1739647"/>
                    <a:pt x="2360380" y="1739647"/>
                  </a:cubicBezTo>
                  <a:cubicBezTo>
                    <a:pt x="1428415" y="1739647"/>
                    <a:pt x="606736" y="1267455"/>
                    <a:pt x="121534" y="549262"/>
                  </a:cubicBezTo>
                  <a:lnTo>
                    <a:pt x="0" y="349210"/>
                  </a:lnTo>
                  <a:lnTo>
                    <a:pt x="306791" y="190119"/>
                  </a:lnTo>
                  <a:lnTo>
                    <a:pt x="2100444" y="646462"/>
                  </a:lnTo>
                  <a:close/>
                </a:path>
              </a:pathLst>
            </a:custGeom>
            <a:solidFill>
              <a:srgbClr val="C15669">
                <a:alpha val="9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val="137092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_GeneralDate" hidden="1"/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/>
              <a:t>Tilføj dato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867400" y="0"/>
            <a:ext cx="6324599" cy="6858000"/>
          </a:xfrm>
        </p:spPr>
        <p:txBody>
          <a:bodyPr tIns="648000" anchor="ctr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347" y="595313"/>
            <a:ext cx="4328653" cy="1013334"/>
          </a:xfrm>
        </p:spPr>
        <p:txBody>
          <a:bodyPr>
            <a:normAutofit/>
          </a:bodyPr>
          <a:lstStyle/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9126" y="1736725"/>
            <a:ext cx="4332964" cy="4510088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9790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_GeneralDate" hidden="1">
            <a:extLst>
              <a:ext uri="{FF2B5EF4-FFF2-40B4-BE49-F238E27FC236}">
                <a16:creationId xmlns:a16="http://schemas.microsoft.com/office/drawing/2014/main" id="{5C14DDC9-D329-4A49-93B8-67F78FC0DD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0" y="6876000"/>
            <a:ext cx="0" cy="0"/>
          </a:xfrm>
        </p:spPr>
        <p:txBody>
          <a:bodyPr/>
          <a:lstStyle/>
          <a:p>
            <a:r>
              <a:rPr lang="da-DK" noProof="0" dirty="0"/>
              <a:t>Tilføj dato</a:t>
            </a:r>
          </a:p>
        </p:txBody>
      </p:sp>
      <p:sp>
        <p:nvSpPr>
          <p:cNvPr id="9" name="FLD_PresentationTitle" hidden="1">
            <a:extLst>
              <a:ext uri="{FF2B5EF4-FFF2-40B4-BE49-F238E27FC236}">
                <a16:creationId xmlns:a16="http://schemas.microsoft.com/office/drawing/2014/main" id="{A90DB332-805C-4954-A438-C5186D5784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pic>
        <p:nvPicPr>
          <p:cNvPr id="12" name="Baggrund_rod3" descr="A close up of a logo&#10;&#10;Description automatically generated">
            <a:extLst>
              <a:ext uri="{FF2B5EF4-FFF2-40B4-BE49-F238E27FC236}">
                <a16:creationId xmlns:a16="http://schemas.microsoft.com/office/drawing/2014/main" id="{988459A8-A49F-7EC7-E7FD-023A5E5CAB0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0" b="8065"/>
          <a:stretch/>
        </p:blipFill>
        <p:spPr>
          <a:xfrm>
            <a:off x="6016752" y="1"/>
            <a:ext cx="6187550" cy="6858000"/>
          </a:xfrm>
          <a:prstGeom prst="rect">
            <a:avLst/>
          </a:prstGeom>
        </p:spPr>
      </p:pic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19799" cy="6858000"/>
          </a:xfrm>
        </p:spPr>
        <p:txBody>
          <a:bodyPr tIns="648000" anchor="ctr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69823" y="595313"/>
            <a:ext cx="5179616" cy="1013334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65690" y="1736725"/>
            <a:ext cx="5184774" cy="4320000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level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cxnSp>
        <p:nvCxnSpPr>
          <p:cNvPr id="13" name="Lige forbindelse 8">
            <a:extLst>
              <a:ext uri="{FF2B5EF4-FFF2-40B4-BE49-F238E27FC236}">
                <a16:creationId xmlns:a16="http://schemas.microsoft.com/office/drawing/2014/main" id="{78B80E5C-2A16-A408-5710-3853C10666EF}"/>
              </a:ext>
            </a:extLst>
          </p:cNvPr>
          <p:cNvCxnSpPr>
            <a:cxnSpLocks/>
          </p:cNvCxnSpPr>
          <p:nvPr userDrawn="1"/>
        </p:nvCxnSpPr>
        <p:spPr>
          <a:xfrm>
            <a:off x="6455664" y="6261530"/>
            <a:ext cx="519480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note">
            <a:extLst>
              <a:ext uri="{FF2B5EF4-FFF2-40B4-BE49-F238E27FC236}">
                <a16:creationId xmlns:a16="http://schemas.microsoft.com/office/drawing/2014/main" id="{3663A59E-8171-C6C1-3A0B-41A07CFBDBC2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6466464" y="6343200"/>
            <a:ext cx="5184000" cy="432000"/>
          </a:xfrm>
        </p:spPr>
        <p:txBody>
          <a:bodyPr/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2pPr>
            <a:lvl3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3pPr>
            <a:lvl4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4pPr>
            <a:lvl5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5pPr>
            <a:lvl6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6pPr>
            <a:lvl7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7pPr>
            <a:lvl8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8pPr>
            <a:lvl9pPr marL="0" indent="0" algn="r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chemeClr val="accent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for at tilføje tekst</a:t>
            </a:r>
            <a:endParaRPr lang="da-DK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148FFD38-E980-A2B0-361D-86988C4FB4C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305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_GeneralDate" hidden="1">
            <a:extLst>
              <a:ext uri="{FF2B5EF4-FFF2-40B4-BE49-F238E27FC236}">
                <a16:creationId xmlns:a16="http://schemas.microsoft.com/office/drawing/2014/main" id="{5C14DDC9-D329-4A49-93B8-67F78FC0DD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0" y="6876000"/>
            <a:ext cx="0" cy="0"/>
          </a:xfrm>
        </p:spPr>
        <p:txBody>
          <a:bodyPr/>
          <a:lstStyle/>
          <a:p>
            <a:r>
              <a:rPr lang="da-DK" noProof="0" dirty="0"/>
              <a:t>Tilføj dato</a:t>
            </a:r>
          </a:p>
        </p:txBody>
      </p:sp>
      <p:sp>
        <p:nvSpPr>
          <p:cNvPr id="9" name="FLD_PresentationTitle" hidden="1">
            <a:extLst>
              <a:ext uri="{FF2B5EF4-FFF2-40B4-BE49-F238E27FC236}">
                <a16:creationId xmlns:a16="http://schemas.microsoft.com/office/drawing/2014/main" id="{A90DB332-805C-4954-A438-C5186D5784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10" name="Slide Number Placeholder 4" hidden="1">
            <a:extLst>
              <a:ext uri="{FF2B5EF4-FFF2-40B4-BE49-F238E27FC236}">
                <a16:creationId xmlns:a16="http://schemas.microsoft.com/office/drawing/2014/main" id="{FF6533D3-47E5-469E-B153-78D0559185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ldNum" sz="quarter" idx="12"/>
          </p:nvPr>
        </p:nvSpPr>
        <p:spPr>
          <a:xfrm>
            <a:off x="0" y="6876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CF8AA3D-50BD-4BD2-8399-5C3FA8FE26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46"/>
          <a:stretch/>
        </p:blipFill>
        <p:spPr>
          <a:xfrm>
            <a:off x="0" y="-9698"/>
            <a:ext cx="3871204" cy="6867698"/>
          </a:xfrm>
          <a:prstGeom prst="rect">
            <a:avLst/>
          </a:prstGeom>
        </p:spPr>
      </p:pic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73500" y="0"/>
            <a:ext cx="8331199" cy="6858000"/>
          </a:xfrm>
        </p:spPr>
        <p:txBody>
          <a:bodyPr tIns="648000" anchor="ctr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ikonet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647" y="595313"/>
            <a:ext cx="2905953" cy="1013334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19125" y="1736725"/>
            <a:ext cx="2908847" cy="4510088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level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7650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" hidden="1"/>
          <p:cNvSpPr>
            <a:spLocks noGrp="1" noRot="1" noMove="1" noResize="1" noEditPoints="1" noAdjustHandles="1" noChangeArrowheads="1" noChangeShapeType="1"/>
          </p:cNvSpPr>
          <p:nvPr>
            <p:ph type="dt" sz="half" idx="2"/>
          </p:nvPr>
        </p:nvSpPr>
        <p:spPr>
          <a:xfrm>
            <a:off x="0" y="6876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r>
              <a:rPr lang="da-DK" dirty="0"/>
              <a:t>Tilføj dato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346" y="595313"/>
            <a:ext cx="11030400" cy="10133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5" y="1737773"/>
            <a:ext cx="11029949" cy="4522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Level 1</a:t>
            </a:r>
          </a:p>
          <a:p>
            <a:pPr lvl="1"/>
            <a:r>
              <a:rPr lang="da-DK" noProof="0" dirty="0"/>
              <a:t>Level 2</a:t>
            </a:r>
          </a:p>
          <a:p>
            <a:pPr lvl="2"/>
            <a:r>
              <a:rPr lang="da-DK" noProof="0" dirty="0"/>
              <a:t>Level 3</a:t>
            </a:r>
          </a:p>
          <a:p>
            <a:pPr lvl="3"/>
            <a:r>
              <a:rPr lang="da-DK" noProof="0" dirty="0"/>
              <a:t>Level 4, Header</a:t>
            </a:r>
          </a:p>
          <a:p>
            <a:pPr lvl="4"/>
            <a:r>
              <a:rPr lang="da-DK" noProof="0" dirty="0"/>
              <a:t>Level 5, Body</a:t>
            </a:r>
          </a:p>
          <a:p>
            <a:pPr lvl="5"/>
            <a:r>
              <a:rPr lang="da-DK" noProof="0" dirty="0"/>
              <a:t>Level 6</a:t>
            </a:r>
          </a:p>
          <a:p>
            <a:pPr lvl="6"/>
            <a:r>
              <a:rPr lang="da-DK" noProof="0" dirty="0"/>
              <a:t>Level 7, lille Header</a:t>
            </a:r>
          </a:p>
          <a:p>
            <a:pPr lvl="7"/>
            <a:r>
              <a:rPr lang="da-DK" noProof="0" dirty="0"/>
              <a:t>Level 8, lille Body</a:t>
            </a:r>
          </a:p>
          <a:p>
            <a:pPr lvl="8"/>
            <a:r>
              <a:rPr lang="da-DK" noProof="0" dirty="0"/>
              <a:t>Level 9, Infografik</a:t>
            </a:r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619125" y="6439947"/>
            <a:ext cx="252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9075" y="6439947"/>
            <a:ext cx="54292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3730" r:id="rId2"/>
    <p:sldLayoutId id="2147483737" r:id="rId3"/>
    <p:sldLayoutId id="2147483765" r:id="rId4"/>
    <p:sldLayoutId id="2147483732" r:id="rId5"/>
    <p:sldLayoutId id="2147483755" r:id="rId6"/>
    <p:sldLayoutId id="2147483757" r:id="rId7"/>
    <p:sldLayoutId id="2147483763" r:id="rId8"/>
    <p:sldLayoutId id="2147483764" r:id="rId9"/>
    <p:sldLayoutId id="2147483739" r:id="rId10"/>
    <p:sldLayoutId id="2147483766" r:id="rId11"/>
    <p:sldLayoutId id="2147483767" r:id="rId12"/>
    <p:sldLayoutId id="2147483743" r:id="rId13"/>
    <p:sldLayoutId id="2147483744" r:id="rId14"/>
    <p:sldLayoutId id="2147483759" r:id="rId15"/>
    <p:sldLayoutId id="2147483753" r:id="rId16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404040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b="1" kern="1200">
          <a:solidFill>
            <a:srgbClr val="404040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1600" kern="1200">
          <a:solidFill>
            <a:srgbClr val="404040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rgbClr val="404040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b="1" kern="1200" baseline="0">
          <a:solidFill>
            <a:srgbClr val="404040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rgbClr val="404040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6600" kern="1200" baseline="0">
          <a:solidFill>
            <a:srgbClr val="40404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90" userDrawn="1">
          <p15:clr>
            <a:srgbClr val="F26B43"/>
          </p15:clr>
        </p15:guide>
        <p15:guide id="3" orient="horz" pos="375" userDrawn="1">
          <p15:clr>
            <a:srgbClr val="F26B43"/>
          </p15:clr>
        </p15:guide>
        <p15:guide id="4" pos="7338" userDrawn="1">
          <p15:clr>
            <a:srgbClr val="F26B43"/>
          </p15:clr>
        </p15:guide>
        <p15:guide id="5" orient="horz" pos="3945" userDrawn="1">
          <p15:clr>
            <a:srgbClr val="F26B43"/>
          </p15:clr>
        </p15:guide>
        <p15:guide id="6" orient="horz" pos="109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5" y="1737773"/>
            <a:ext cx="11029949" cy="45227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noProof="0" dirty="0"/>
              <a:t>Level 1</a:t>
            </a:r>
          </a:p>
          <a:p>
            <a:pPr lvl="1"/>
            <a:r>
              <a:rPr lang="da-DK" noProof="0" dirty="0"/>
              <a:t>Level 2</a:t>
            </a:r>
          </a:p>
          <a:p>
            <a:pPr lvl="2"/>
            <a:r>
              <a:rPr lang="da-DK" noProof="0" dirty="0"/>
              <a:t>Level 3</a:t>
            </a:r>
          </a:p>
          <a:p>
            <a:pPr lvl="3"/>
            <a:r>
              <a:rPr lang="da-DK" noProof="0" dirty="0"/>
              <a:t>Level 4, Header</a:t>
            </a:r>
          </a:p>
          <a:p>
            <a:pPr lvl="4"/>
            <a:r>
              <a:rPr lang="da-DK" noProof="0" dirty="0"/>
              <a:t>Level 5, Body</a:t>
            </a:r>
          </a:p>
          <a:p>
            <a:pPr lvl="5"/>
            <a:r>
              <a:rPr lang="da-DK" noProof="0" dirty="0"/>
              <a:t>Level 6</a:t>
            </a:r>
          </a:p>
          <a:p>
            <a:pPr lvl="6"/>
            <a:r>
              <a:rPr lang="da-DK" noProof="0" dirty="0"/>
              <a:t>Level 7, lille Header</a:t>
            </a:r>
          </a:p>
          <a:p>
            <a:pPr lvl="7"/>
            <a:r>
              <a:rPr lang="da-DK" noProof="0" dirty="0"/>
              <a:t>Level 8, lille Body</a:t>
            </a:r>
          </a:p>
          <a:p>
            <a:pPr lvl="8"/>
            <a:r>
              <a:rPr lang="da-DK" noProof="0" dirty="0"/>
              <a:t>Level 9, Infografik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0" y="6876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r>
              <a:rPr lang="da-DK" dirty="0"/>
              <a:t>Tilføj dato</a:t>
            </a:r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619125" y="6389147"/>
            <a:ext cx="5143416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4154" y="6389147"/>
            <a:ext cx="3949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347" y="595313"/>
            <a:ext cx="10998533" cy="10133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62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b="1" kern="1200" baseline="0">
          <a:solidFill>
            <a:schemeClr val="accent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6600" kern="120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90">
          <p15:clr>
            <a:srgbClr val="F26B43"/>
          </p15:clr>
        </p15:guide>
        <p15:guide id="3" orient="horz" pos="375">
          <p15:clr>
            <a:srgbClr val="F26B43"/>
          </p15:clr>
        </p15:guide>
        <p15:guide id="4" pos="7338">
          <p15:clr>
            <a:srgbClr val="F26B43"/>
          </p15:clr>
        </p15:guide>
        <p15:guide id="5" orient="horz" pos="3945">
          <p15:clr>
            <a:srgbClr val="F26B43"/>
          </p15:clr>
        </p15:guide>
        <p15:guide id="6" orient="horz" pos="109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5" y="1737773"/>
            <a:ext cx="11029949" cy="4522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Level 1</a:t>
            </a:r>
          </a:p>
          <a:p>
            <a:pPr lvl="1"/>
            <a:r>
              <a:rPr lang="da-DK" noProof="0" dirty="0"/>
              <a:t>Level 2</a:t>
            </a:r>
          </a:p>
          <a:p>
            <a:pPr lvl="2"/>
            <a:r>
              <a:rPr lang="da-DK" noProof="0" dirty="0"/>
              <a:t>Level 3</a:t>
            </a:r>
          </a:p>
          <a:p>
            <a:pPr lvl="3"/>
            <a:r>
              <a:rPr lang="da-DK" noProof="0" dirty="0"/>
              <a:t>Level 4, Header</a:t>
            </a:r>
          </a:p>
          <a:p>
            <a:pPr lvl="4"/>
            <a:r>
              <a:rPr lang="da-DK" noProof="0" dirty="0"/>
              <a:t>Level 5, Body</a:t>
            </a:r>
          </a:p>
          <a:p>
            <a:pPr lvl="5"/>
            <a:r>
              <a:rPr lang="da-DK" noProof="0" dirty="0"/>
              <a:t>Level 6</a:t>
            </a:r>
          </a:p>
          <a:p>
            <a:pPr lvl="6"/>
            <a:r>
              <a:rPr lang="da-DK" noProof="0" dirty="0"/>
              <a:t>Level 7, lille Header</a:t>
            </a:r>
          </a:p>
          <a:p>
            <a:pPr lvl="7"/>
            <a:r>
              <a:rPr lang="da-DK" noProof="0" dirty="0"/>
              <a:t>Level 8, lille Body</a:t>
            </a:r>
          </a:p>
          <a:p>
            <a:pPr lvl="8"/>
            <a:r>
              <a:rPr lang="da-DK" noProof="0" dirty="0"/>
              <a:t>Level 9, Infografik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>
          <a:xfrm>
            <a:off x="0" y="6876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r>
              <a:rPr lang="da-DK" dirty="0"/>
              <a:t>Tilføj dato</a:t>
            </a:r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>
          <a:xfrm>
            <a:off x="619125" y="6389147"/>
            <a:ext cx="5143416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Finanstilsynet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4154" y="6389147"/>
            <a:ext cx="39492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347" y="595313"/>
            <a:ext cx="10998533" cy="10133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5" r:id="rId2"/>
  </p:sldLayoutIdLst>
  <p:hf hd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b="1" kern="1200" baseline="0">
          <a:solidFill>
            <a:schemeClr val="accent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6600" kern="120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90" userDrawn="1">
          <p15:clr>
            <a:srgbClr val="F26B43"/>
          </p15:clr>
        </p15:guide>
        <p15:guide id="3" orient="horz" pos="375" userDrawn="1">
          <p15:clr>
            <a:srgbClr val="F26B43"/>
          </p15:clr>
        </p15:guide>
        <p15:guide id="4" pos="7338" userDrawn="1">
          <p15:clr>
            <a:srgbClr val="F26B43"/>
          </p15:clr>
        </p15:guide>
        <p15:guide id="5" orient="horz" pos="3945" userDrawn="1">
          <p15:clr>
            <a:srgbClr val="F26B43"/>
          </p15:clr>
        </p15:guide>
        <p15:guide id="6" orient="horz" pos="10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7F59262-54D9-F2C3-B42F-790EFD9B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/>
              <a:t>Tilføj dato</a:t>
            </a:r>
            <a:endParaRPr lang="da-DK" noProof="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CAEE489-DC8F-1CD8-90A9-08E67DE50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Valgmuligheder i CRR III </a:t>
            </a:r>
            <a:r>
              <a:rPr lang="da-DK"/>
              <a:t>(forordning 2024/1623)</a:t>
            </a:r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0C1412E-6F05-EF39-D303-9B4B0BA1AC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11C73577-41DB-4C73-53DD-AFF40FFC18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A7981DC-C3D6-2421-FE7F-01BB8CF0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/>
              <a:t>Finanstilsynet</a:t>
            </a:r>
            <a:endParaRPr lang="da-DK" noProof="0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04A9DF-F29F-BC0A-2371-CAE06D39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noProof="0" smtClean="0"/>
              <a:pPr/>
              <a:t>1</a:t>
            </a:fld>
            <a:endParaRPr lang="da-DK" noProof="0" dirty="0"/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16900BA2-B0E6-F255-CF85-A7694AAFE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27975"/>
              </p:ext>
            </p:extLst>
          </p:nvPr>
        </p:nvGraphicFramePr>
        <p:xfrm>
          <a:off x="619125" y="1372537"/>
          <a:ext cx="1102995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090">
                  <a:extLst>
                    <a:ext uri="{9D8B030D-6E8A-4147-A177-3AD203B41FA5}">
                      <a16:colId xmlns:a16="http://schemas.microsoft.com/office/drawing/2014/main" val="692754490"/>
                    </a:ext>
                  </a:extLst>
                </a:gridCol>
                <a:gridCol w="7932860">
                  <a:extLst>
                    <a:ext uri="{9D8B030D-6E8A-4147-A177-3AD203B41FA5}">
                      <a16:colId xmlns:a16="http://schemas.microsoft.com/office/drawing/2014/main" val="3938354268"/>
                    </a:ext>
                  </a:extLst>
                </a:gridCol>
              </a:tblGrid>
              <a:tr h="317705">
                <a:tc>
                  <a:txBody>
                    <a:bodyPr/>
                    <a:lstStyle/>
                    <a:p>
                      <a:r>
                        <a:rPr lang="da-DK" dirty="0"/>
                        <a:t>Artikel i CRR3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Bemærkning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445689"/>
                  </a:ext>
                </a:extLst>
              </a:tr>
              <a:tr h="14884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92(3): konsolideringsniveau for outputgulvet (koncern eller koncern/solo)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Medlemslandet kan vælge, at outputgulvet kun skal gælde på koncernniveau for koncerner med moderselskab og datterselskab i samme land.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Valg eller fravalg vedtages af Folketinget og er derfor del af kommende CRD/CRR-lovforslag.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Genrapportering efter vedtagelse af lovforslaget er ikke nødvendigt.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83913"/>
                  </a:ext>
                </a:extLst>
              </a:tr>
              <a:tr h="1488426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465(5): overgangsordning for boliglån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Medlemslandet kan vælge at aktivere en overgangsordning for outputgulvet, som giver en lempeligere behandling af boliglån til og med 2032.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Valg eller fravalg vedtages af Folketinget og er derfor del af kommende CRD/CRR-lovforslag.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Genrapportering efter vedtagelse af lovforslaget er ikke nødvendigt.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97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3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7B5E16A-46FD-9038-1B43-FF5919D2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Tilføj dato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EB32653-5030-ADCA-6825-B00AC996B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FC2E6F8-A584-5AE7-8E6F-A2AB304C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Finanstilsynet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E9C2DD6-F233-780F-1AD5-8D07CD46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2</a:t>
            </a:fld>
            <a:endParaRPr lang="da-DK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8086F440-69E2-AB65-A84C-0D757F323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931067"/>
              </p:ext>
            </p:extLst>
          </p:nvPr>
        </p:nvGraphicFramePr>
        <p:xfrm>
          <a:off x="619125" y="597877"/>
          <a:ext cx="11029950" cy="3598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813">
                  <a:extLst>
                    <a:ext uri="{9D8B030D-6E8A-4147-A177-3AD203B41FA5}">
                      <a16:colId xmlns:a16="http://schemas.microsoft.com/office/drawing/2014/main" val="1782178608"/>
                    </a:ext>
                  </a:extLst>
                </a:gridCol>
                <a:gridCol w="7921137">
                  <a:extLst>
                    <a:ext uri="{9D8B030D-6E8A-4147-A177-3AD203B41FA5}">
                      <a16:colId xmlns:a16="http://schemas.microsoft.com/office/drawing/2014/main" val="1879617407"/>
                    </a:ext>
                  </a:extLst>
                </a:gridCol>
              </a:tblGrid>
              <a:tr h="398584">
                <a:tc>
                  <a:txBody>
                    <a:bodyPr/>
                    <a:lstStyle/>
                    <a:p>
                      <a:r>
                        <a:rPr lang="da-DK" dirty="0"/>
                        <a:t>Artikel i CRR3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Bemærkning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118660"/>
                  </a:ext>
                </a:extLst>
              </a:tr>
              <a:tr h="900723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147(5): klassificering af lån til fysiske personer med flere end fire faste ejendomme eller boligenheder (detail eller erhverv)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Finanstilsynet kan beslutte, at privatkunder med mere end fire ejendomme skal klassificeres som erhvervseksponeringer i stedet for detaileksponeringer under IRB-metoden.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Finanstilsynet vil ikke gøre brug af muligheden på nuværende tidspunkt.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252884"/>
                  </a:ext>
                </a:extLst>
              </a:tr>
              <a:tr h="900723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164(6): LGD-inputgulve for detaileksponeringer sikret ved fast ejendom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CRR3 indeholder inputgulve for LGD.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kan fastsættes højere LGD-inputgulve, hvis myndighederne vurderer, at basisniveauet for inputgulvene ikke er tilstrækkeligt ud fra bekymringer om den finansielle stabilitet.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lægges ikke op til en forøgelse af LGD-inputgulvene nu og her. 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476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94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9AEC718-5D22-0EC0-205E-DB08B5454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Tilføj dato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5B8429-1E6E-DF9C-02C4-8FBFBA592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A179C22-22DF-8F61-7124-139C2ED8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Finanstilsynet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3547799-3F7D-9EC6-6708-714B92BE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3</a:t>
            </a:fld>
            <a:endParaRPr lang="da-DK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C9257654-A025-92C4-2F70-63D46155B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028015"/>
              </p:ext>
            </p:extLst>
          </p:nvPr>
        </p:nvGraphicFramePr>
        <p:xfrm>
          <a:off x="619125" y="644770"/>
          <a:ext cx="11029950" cy="5114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367">
                  <a:extLst>
                    <a:ext uri="{9D8B030D-6E8A-4147-A177-3AD203B41FA5}">
                      <a16:colId xmlns:a16="http://schemas.microsoft.com/office/drawing/2014/main" val="411028425"/>
                    </a:ext>
                  </a:extLst>
                </a:gridCol>
                <a:gridCol w="7944583">
                  <a:extLst>
                    <a:ext uri="{9D8B030D-6E8A-4147-A177-3AD203B41FA5}">
                      <a16:colId xmlns:a16="http://schemas.microsoft.com/office/drawing/2014/main" val="1048314166"/>
                    </a:ext>
                  </a:extLst>
                </a:gridCol>
              </a:tblGrid>
              <a:tr h="353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Artikel i CRR3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Bemærkning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589537"/>
                  </a:ext>
                </a:extLst>
              </a:tr>
              <a:tr h="1650608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124(9):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Mulighed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højere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risikovægte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fast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ejendom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CRR3 giver mulighed for fastsættelse af højere risikovægte for fast ejendom i artikel 124, stk. 9.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Denne mulighed eksisterede også før CRR3 i artikel 124, stk. 2.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Behovet for at bruge valgmuligheden i artikel 124, stk. 9 vurderes årligt.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lægges ikke op til at øge risikovægten for fast ejendom nu-og-her. 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961750"/>
                  </a:ext>
                </a:extLst>
              </a:tr>
              <a:tr h="3097711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129(3): Mulighed for vurdering af fast ejendom efter markedsværdi i relation til særligt dækkede obligationer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CRR3 artikel 129, stk. 3 giver de kompetente myndigheder mulighed for at tillade, at værdien ved vurdering af fast ejendom sættes til eller under markedsværdien, når fast ejendom stilles som sikkerhed for realkreditobligationer.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Finanstilsynet vil gøre brug af muligheden. 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Muligheden for at bruge markedsværdi fremgår allerede af §§ 2 og 33, stk. 5, i bekendtgørelse om værdiansættelse af pant og lån i fast ejendom som sikkerhed for udstedelse af dækkede obligationer, da de bagvedliggende ejendomme skal værdiansættes til markedsværdi/dagsværdi.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82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0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6F85CC7-AB86-3A81-BC0B-953644E6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Tilføj dato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61E60C6-9428-D770-5F11-4424D85123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671194C-ED7D-781B-2DE8-B0800E700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Finanstilsynet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04CD9BB-CE1B-BCE4-E68E-6EA248183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t>4</a:t>
            </a:fld>
            <a:endParaRPr lang="da-DK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FA5BD68-7403-172B-99A0-70FC6D1DF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58034"/>
              </p:ext>
            </p:extLst>
          </p:nvPr>
        </p:nvGraphicFramePr>
        <p:xfrm>
          <a:off x="619125" y="719666"/>
          <a:ext cx="1102995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7767">
                  <a:extLst>
                    <a:ext uri="{9D8B030D-6E8A-4147-A177-3AD203B41FA5}">
                      <a16:colId xmlns:a16="http://schemas.microsoft.com/office/drawing/2014/main" val="3380477451"/>
                    </a:ext>
                  </a:extLst>
                </a:gridCol>
                <a:gridCol w="7792183">
                  <a:extLst>
                    <a:ext uri="{9D8B030D-6E8A-4147-A177-3AD203B41FA5}">
                      <a16:colId xmlns:a16="http://schemas.microsoft.com/office/drawing/2014/main" val="3835707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Artikel i CRR3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Bemærkning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787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495e: Mulighed for at anvende overgangsordning for ECAI kreditvurderinger, som forudsætter implicit statsstøtte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Artikel 495e giver mulighed for, at de kompetente myndigheder kan tillade, at ECAI </a:t>
                      </a:r>
                      <a:r>
                        <a:rPr lang="da-D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ratingbureauers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kreditvurderinger forudsætter implicit statsstøtte i en overgangsperiode frem til 31. december 2029 ved fastlæggelse af risikovægte efter standardmetoden for kreditrisiko.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Muligheden for at forudsætte implicit statsstøtte afskaffes ellers med en ændring til artikel 138.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Finanstilsynet vil gøre brug af muligheden for at ECAI </a:t>
                      </a:r>
                      <a:r>
                        <a:rPr lang="da-D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ratingbureauers</a:t>
                      </a:r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kreditvurderinger forudsætter implicit statsstøtte i en overgangsperiode ind til og med 30. juni 2026.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72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120182"/>
      </p:ext>
    </p:extLst>
  </p:cSld>
  <p:clrMapOvr>
    <a:masterClrMapping/>
  </p:clrMapOvr>
</p:sld>
</file>

<file path=ppt/theme/theme1.xml><?xml version="1.0" encoding="utf-8"?>
<a:theme xmlns:a="http://schemas.openxmlformats.org/drawingml/2006/main" name="Finanstilsynet 16:9">
  <a:themeElements>
    <a:clrScheme name="Finanstilsynet">
      <a:dk1>
        <a:sysClr val="windowText" lastClr="000000"/>
      </a:dk1>
      <a:lt1>
        <a:sysClr val="window" lastClr="FFFFFF"/>
      </a:lt1>
      <a:dk2>
        <a:srgbClr val="9E9EA3"/>
      </a:dk2>
      <a:lt2>
        <a:srgbClr val="B52244"/>
      </a:lt2>
      <a:accent1>
        <a:srgbClr val="B52244"/>
      </a:accent1>
      <a:accent2>
        <a:srgbClr val="63163A"/>
      </a:accent2>
      <a:accent3>
        <a:srgbClr val="C44D69"/>
      </a:accent3>
      <a:accent4>
        <a:srgbClr val="FFD100"/>
      </a:accent4>
      <a:accent5>
        <a:srgbClr val="34B78F"/>
      </a:accent5>
      <a:accent6>
        <a:srgbClr val="9E9EA3"/>
      </a:accent6>
      <a:hlink>
        <a:srgbClr val="0563C1"/>
      </a:hlink>
      <a:folHlink>
        <a:srgbClr val="954F72"/>
      </a:folHlink>
    </a:clrScheme>
    <a:fontScheme name="Finanstilsyn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nanstilsynet - PPT-skabelon 07112023.potx" id="{106BF8DC-7913-468C-A00A-9368CE15C0FC}" vid="{F512F117-4206-45DE-B281-E20DF7B20DE7}"/>
    </a:ext>
  </a:extLst>
</a:theme>
</file>

<file path=ppt/theme/theme2.xml><?xml version="1.0" encoding="utf-8"?>
<a:theme xmlns:a="http://schemas.openxmlformats.org/drawingml/2006/main" name="Forsider, rød">
  <a:themeElements>
    <a:clrScheme name="Finanstilsynet">
      <a:dk1>
        <a:sysClr val="windowText" lastClr="000000"/>
      </a:dk1>
      <a:lt1>
        <a:sysClr val="window" lastClr="FFFFFF"/>
      </a:lt1>
      <a:dk2>
        <a:srgbClr val="9E9EA3"/>
      </a:dk2>
      <a:lt2>
        <a:srgbClr val="B52244"/>
      </a:lt2>
      <a:accent1>
        <a:srgbClr val="B52244"/>
      </a:accent1>
      <a:accent2>
        <a:srgbClr val="63163A"/>
      </a:accent2>
      <a:accent3>
        <a:srgbClr val="C44D69"/>
      </a:accent3>
      <a:accent4>
        <a:srgbClr val="FFD100"/>
      </a:accent4>
      <a:accent5>
        <a:srgbClr val="34B78F"/>
      </a:accent5>
      <a:accent6>
        <a:srgbClr val="9E9EA3"/>
      </a:accent6>
      <a:hlink>
        <a:srgbClr val="0563C1"/>
      </a:hlink>
      <a:folHlink>
        <a:srgbClr val="954F72"/>
      </a:folHlink>
    </a:clrScheme>
    <a:fontScheme name="Finanstilsyn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931732D8-EB9E-430E-8E93-1B799FA21985}" vid="{5A9AF90D-6BA2-4C72-923A-43EDE1C7C481}"/>
    </a:ext>
  </a:extLst>
</a:theme>
</file>

<file path=ppt/theme/theme3.xml><?xml version="1.0" encoding="utf-8"?>
<a:theme xmlns:a="http://schemas.openxmlformats.org/drawingml/2006/main" name="Finanstilsynet 16:9">
  <a:themeElements>
    <a:clrScheme name="Finanstilsynet">
      <a:dk1>
        <a:sysClr val="windowText" lastClr="000000"/>
      </a:dk1>
      <a:lt1>
        <a:sysClr val="window" lastClr="FFFFFF"/>
      </a:lt1>
      <a:dk2>
        <a:srgbClr val="9E9EA3"/>
      </a:dk2>
      <a:lt2>
        <a:srgbClr val="B52244"/>
      </a:lt2>
      <a:accent1>
        <a:srgbClr val="B52244"/>
      </a:accent1>
      <a:accent2>
        <a:srgbClr val="63163A"/>
      </a:accent2>
      <a:accent3>
        <a:srgbClr val="C44D69"/>
      </a:accent3>
      <a:accent4>
        <a:srgbClr val="FFD100"/>
      </a:accent4>
      <a:accent5>
        <a:srgbClr val="34B78F"/>
      </a:accent5>
      <a:accent6>
        <a:srgbClr val="9E9EA3"/>
      </a:accent6>
      <a:hlink>
        <a:srgbClr val="0563C1"/>
      </a:hlink>
      <a:folHlink>
        <a:srgbClr val="954F72"/>
      </a:folHlink>
    </a:clrScheme>
    <a:fontScheme name="Finanstilsyn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931732D8-EB9E-430E-8E93-1B799FA21985}" vid="{09B46656-AA79-4DAC-A9CB-F17C2E8B3D11}"/>
    </a:ext>
  </a:extLst>
</a:theme>
</file>

<file path=ppt/theme/theme4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Finanstilsynet - PPT-skabelon</Template>
  <TotalTime>2008</TotalTime>
  <Words>537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Finanstilsynet 16:9</vt:lpstr>
      <vt:lpstr>Forsider, rød</vt:lpstr>
      <vt:lpstr>Finanstilsynet 16:9</vt:lpstr>
      <vt:lpstr>Valgmuligheder i CRR III (forordning 2024/1623)</vt:lpstr>
      <vt:lpstr>PowerPoint-præsentation</vt:lpstr>
      <vt:lpstr>PowerPoint-præsentation</vt:lpstr>
      <vt:lpstr>PowerPoint-præsentation</vt:lpstr>
    </vt:vector>
  </TitlesOfParts>
  <Company>Finanstilsynet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Kontormøde BANK 4</dc:title>
  <dc:creator>Ri Kaarup (FT)</dc:creator>
  <cp:lastModifiedBy>Marianne Bagger Hallas (FT)</cp:lastModifiedBy>
  <cp:revision>111</cp:revision>
  <dcterms:created xsi:type="dcterms:W3CDTF">2024-02-27T11:18:48Z</dcterms:created>
  <dcterms:modified xsi:type="dcterms:W3CDTF">2024-12-19T08:53:23Z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omnidocs.com</vt:lpwstr>
  </property>
</Properties>
</file>